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58" r:id="rId4"/>
    <p:sldId id="274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20A321-895A-4C06-AF50-65714412783A}" v="338" dt="2024-06-23T13:47:43.455"/>
    <p1510:client id="{A88A6FEA-6B00-4855-B05E-737568FCFBE0}" v="442" dt="2024-06-23T13:28:35.631"/>
    <p1510:client id="{B77F4B18-6970-46C5-9417-17134BE0E243}" v="279" dt="2024-06-23T05:48:53.9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37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90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09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3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06/24/2024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06/24/2024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06/24/2024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27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06/24/2024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7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06/24/2024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9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06/24/2024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59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06/24/2024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81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Resort_Hotel_Olivean_Shodoshima_Japan05n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esc-communicationforprofessionals/chapter/statement-of-problem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10" name="Picture 9" descr="A swimming pool and a building&#10;&#10;Description automatically generated">
            <a:extLst>
              <a:ext uri="{FF2B5EF4-FFF2-40B4-BE49-F238E27FC236}">
                <a16:creationId xmlns:a16="http://schemas.microsoft.com/office/drawing/2014/main" id="{3587F694-6FC5-8659-02E5-60468D03AE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091" r="311" b="258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" y="5715000"/>
            <a:ext cx="8027544" cy="960120"/>
          </a:xfrm>
          <a:ln>
            <a:noFill/>
          </a:ln>
        </p:spPr>
        <p:txBody>
          <a:bodyPr anchor="ctr">
            <a:normAutofit/>
          </a:bodyPr>
          <a:lstStyle/>
          <a:p>
            <a:r>
              <a:rPr lang="en-US" sz="3600"/>
              <a:t>HOTEL RESERVATION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47585" y="5715000"/>
            <a:ext cx="3630168" cy="9601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1800" dirty="0"/>
              <a:t>TALAL MANSHOOR</a:t>
            </a:r>
            <a:endParaRPr lang="en-US" sz="1800" dirty="0">
              <a:ea typeface="+mn-lt"/>
              <a:cs typeface="+mn-lt"/>
            </a:endParaRPr>
          </a:p>
          <a:p>
            <a:pPr algn="r"/>
            <a:r>
              <a:rPr lang="en-US" sz="1800" dirty="0">
                <a:ea typeface="+mn-lt"/>
                <a:cs typeface="+mn-lt"/>
              </a:rPr>
              <a:t>Batch – MIP-DA-10</a:t>
            </a:r>
            <a:endParaRPr lang="en-US" sz="1800" dirty="0"/>
          </a:p>
        </p:txBody>
      </p:sp>
      <p:pic>
        <p:nvPicPr>
          <p:cNvPr id="16" name="Picture 15" descr="A blue and red logo&#10;&#10;Description automatically generated">
            <a:extLst>
              <a:ext uri="{FF2B5EF4-FFF2-40B4-BE49-F238E27FC236}">
                <a16:creationId xmlns:a16="http://schemas.microsoft.com/office/drawing/2014/main" id="{D330FDFE-A9F7-3C92-358B-DBBDDF2A7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" y="-5979"/>
            <a:ext cx="2173857" cy="145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CDF517D-1A92-9FE6-45C9-D9A82D314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67" r="1"/>
          <a:stretch/>
        </p:blipFill>
        <p:spPr>
          <a:xfrm>
            <a:off x="590550" y="910527"/>
            <a:ext cx="10801350" cy="3496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37D75F-564D-A8AB-9EEA-529234B77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How many reservations fall on a weekend?</a:t>
            </a:r>
          </a:p>
        </p:txBody>
      </p:sp>
    </p:spTree>
    <p:extLst>
      <p:ext uri="{BB962C8B-B14F-4D97-AF65-F5344CB8AC3E}">
        <p14:creationId xmlns:p14="http://schemas.microsoft.com/office/powerpoint/2010/main" val="1809200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3E6F546-7E8F-E322-700D-6783FA2D9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5" t="772" r="77" b="3600"/>
          <a:stretch/>
        </p:blipFill>
        <p:spPr>
          <a:xfrm>
            <a:off x="800100" y="630085"/>
            <a:ext cx="10591800" cy="3924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FE7938-973E-1520-AED3-EB0FF5EBB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highest and lowest lead time for reservations?</a:t>
            </a:r>
          </a:p>
        </p:txBody>
      </p:sp>
    </p:spTree>
    <p:extLst>
      <p:ext uri="{BB962C8B-B14F-4D97-AF65-F5344CB8AC3E}">
        <p14:creationId xmlns:p14="http://schemas.microsoft.com/office/powerpoint/2010/main" val="916554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B8D1D7-617B-8EB4-0B9F-3290A7D98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770" y="5852162"/>
            <a:ext cx="5965190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What is the most common market segment type for reservations?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ED708EE-E162-1A38-4893-80AA1C098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9770" y="1167178"/>
            <a:ext cx="8252460" cy="443569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69770" y="5719083"/>
            <a:ext cx="8229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845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CF0E68C2-EF4E-3902-CA99-867EA9F5D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095" b="-1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5C2AB-568C-D4E1-3F2D-6225D8BBE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How many reservations have a booking status of "Confirmed"?</a:t>
            </a:r>
          </a:p>
        </p:txBody>
      </p:sp>
    </p:spTree>
    <p:extLst>
      <p:ext uri="{BB962C8B-B14F-4D97-AF65-F5344CB8AC3E}">
        <p14:creationId xmlns:p14="http://schemas.microsoft.com/office/powerpoint/2010/main" val="1739256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9C433AB-1FF9-550B-BDFB-7F7754198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716" b="-2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3A7A6B-29AD-CDAD-41AD-110A09469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total number of adults and children across all reservations?</a:t>
            </a:r>
          </a:p>
        </p:txBody>
      </p:sp>
    </p:spTree>
    <p:extLst>
      <p:ext uri="{BB962C8B-B14F-4D97-AF65-F5344CB8AC3E}">
        <p14:creationId xmlns:p14="http://schemas.microsoft.com/office/powerpoint/2010/main" val="2245420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3160749-8B70-BCD2-0E5D-9EC6BF105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440"/>
          <a:stretch/>
        </p:blipFill>
        <p:spPr>
          <a:xfrm>
            <a:off x="800099" y="712915"/>
            <a:ext cx="11127817" cy="36944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7E34C5-03E8-1944-A8E1-0EFD7E960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average number of weekend nights for reservations involving children?</a:t>
            </a:r>
          </a:p>
        </p:txBody>
      </p:sp>
    </p:spTree>
    <p:extLst>
      <p:ext uri="{BB962C8B-B14F-4D97-AF65-F5344CB8AC3E}">
        <p14:creationId xmlns:p14="http://schemas.microsoft.com/office/powerpoint/2010/main" val="960857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BC084-7D67-A960-ABA5-531A65C8B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770" y="5852162"/>
            <a:ext cx="5965190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How many reservations were made in each month of the year?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C0438077-14F9-8AAB-2FFA-6AF3AB675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0557" y="406400"/>
            <a:ext cx="7370886" cy="519647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69770" y="5719083"/>
            <a:ext cx="8229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97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6AACB154-EC14-6A3B-6C54-5862AA3AF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2" r="2" b="1487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E835FA-C30B-8645-0013-45615A8D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average number of nights spent by guests for each room  type?</a:t>
            </a:r>
          </a:p>
        </p:txBody>
      </p:sp>
    </p:spTree>
    <p:extLst>
      <p:ext uri="{BB962C8B-B14F-4D97-AF65-F5344CB8AC3E}">
        <p14:creationId xmlns:p14="http://schemas.microsoft.com/office/powerpoint/2010/main" val="2353185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2F21756-5EC8-A654-E337-4C6EF7DB2D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947" b="1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92F1AE-8957-CAD2-AED4-2F603C43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/>
              <a:t>For reservations involving children, what is the most common room type, and what is the average price for that room type?</a:t>
            </a:r>
          </a:p>
        </p:txBody>
      </p:sp>
    </p:spTree>
    <p:extLst>
      <p:ext uri="{BB962C8B-B14F-4D97-AF65-F5344CB8AC3E}">
        <p14:creationId xmlns:p14="http://schemas.microsoft.com/office/powerpoint/2010/main" val="1177101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D9E398D-22BE-D07E-F0B9-07B1D057E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959" b="-2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6EA1B6-FD14-9DEE-625D-D03618CAC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Find the market segment type that generates the highest average price per room.</a:t>
            </a:r>
          </a:p>
        </p:txBody>
      </p:sp>
    </p:spTree>
    <p:extLst>
      <p:ext uri="{BB962C8B-B14F-4D97-AF65-F5344CB8AC3E}">
        <p14:creationId xmlns:p14="http://schemas.microsoft.com/office/powerpoint/2010/main" val="3234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2FBA1-172F-ECD0-8C8B-B6E6B83E9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>
            <a:normAutofit/>
          </a:bodyPr>
          <a:lstStyle/>
          <a:p>
            <a:r>
              <a:rPr lang="en-US"/>
              <a:t>Problem 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AB1E7-4064-FEDA-6292-A30B565E8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960" y="2346960"/>
            <a:ext cx="4819903" cy="37754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Tourism is one of constantly growing and highly profitable industry. Thus hotels are more keen about their customers, their services, and their value in industry. </a:t>
            </a:r>
            <a:br>
              <a:rPr lang="en-US" dirty="0"/>
            </a:br>
            <a:r>
              <a:rPr lang="en-US" dirty="0"/>
              <a:t>The problem statement is to retrieve insights from the dataset provided by hotel and help them in making data driven decisions yielding more better customer experience and profit.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table with chairs around it&#10;&#10;Description automatically generated">
            <a:extLst>
              <a:ext uri="{FF2B5EF4-FFF2-40B4-BE49-F238E27FC236}">
                <a16:creationId xmlns:a16="http://schemas.microsoft.com/office/drawing/2014/main" id="{B68D6B63-1276-1795-4E5A-F0D20DA53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0098" y="2458495"/>
            <a:ext cx="5549902" cy="370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55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EF92585-7A99-6108-9663-8C5903274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738FF1-C4FA-345F-BEE4-87A52EAB8698}"/>
              </a:ext>
            </a:extLst>
          </p:cNvPr>
          <p:cNvSpPr txBox="1"/>
          <p:nvPr/>
        </p:nvSpPr>
        <p:spPr>
          <a:xfrm>
            <a:off x="954823" y="2195756"/>
            <a:ext cx="3776932" cy="144177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cap="all" spc="3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endParaRPr lang="en-US" sz="4000" b="1" cap="all" spc="3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020DB3-6413-533B-812C-C4CD124D5EAA}"/>
              </a:ext>
            </a:extLst>
          </p:cNvPr>
          <p:cNvSpPr txBox="1"/>
          <p:nvPr/>
        </p:nvSpPr>
        <p:spPr>
          <a:xfrm>
            <a:off x="5871353" y="2200490"/>
            <a:ext cx="5269831" cy="34453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b="1" cap="all"/>
              <a:t>ALL THE QUESTIONS ASKED BY HOTEL MANAGEMENT ARE ANSWERED USING SQL QUERY AND PROVIDED TO STAKE HOLDERS FOR IMPROVEMENTS IN BUSINESS PROCESS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01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3E0E2-C01D-59DD-BB55-FEBA7F6A0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548BAD-8247-7A8A-9015-F6BA6ED0917A}"/>
              </a:ext>
            </a:extLst>
          </p:cNvPr>
          <p:cNvSpPr txBox="1"/>
          <p:nvPr/>
        </p:nvSpPr>
        <p:spPr>
          <a:xfrm>
            <a:off x="7369451" y="2088168"/>
            <a:ext cx="4819903" cy="377545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Dataset contains following columns which are represented in group form for better understanding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F346F6-3ABB-8B2C-80E7-FDBC916C94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1260497"/>
              </p:ext>
            </p:extLst>
          </p:nvPr>
        </p:nvGraphicFramePr>
        <p:xfrm>
          <a:off x="718867" y="1782792"/>
          <a:ext cx="6271843" cy="47928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855550">
                  <a:extLst>
                    <a:ext uri="{9D8B030D-6E8A-4147-A177-3AD203B41FA5}">
                      <a16:colId xmlns:a16="http://schemas.microsoft.com/office/drawing/2014/main" val="1190629273"/>
                    </a:ext>
                  </a:extLst>
                </a:gridCol>
                <a:gridCol w="2222787">
                  <a:extLst>
                    <a:ext uri="{9D8B030D-6E8A-4147-A177-3AD203B41FA5}">
                      <a16:colId xmlns:a16="http://schemas.microsoft.com/office/drawing/2014/main" val="450404057"/>
                    </a:ext>
                  </a:extLst>
                </a:gridCol>
                <a:gridCol w="2193506">
                  <a:extLst>
                    <a:ext uri="{9D8B030D-6E8A-4147-A177-3AD203B41FA5}">
                      <a16:colId xmlns:a16="http://schemas.microsoft.com/office/drawing/2014/main" val="3761602132"/>
                    </a:ext>
                  </a:extLst>
                </a:gridCol>
              </a:tblGrid>
              <a:tr h="417269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Guest Information</a:t>
                      </a: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Reservation Details</a:t>
                      </a: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Booking Context</a:t>
                      </a: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2663337"/>
                  </a:ext>
                </a:extLst>
              </a:tr>
              <a:tr h="14604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Booking_ID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Unique identifier for each reservation.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no_of_weekend_nights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Number of nights booked on weekends.</a:t>
                      </a:r>
                    </a:p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no_of_week_nights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Number of nights booked on weekdays.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market_segment_type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Category of customer the reservation belongs to.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489747"/>
                  </a:ext>
                </a:extLst>
              </a:tr>
              <a:tr h="122862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no_of_adults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Number of adults in the reservation.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arrival_date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: Date the guests are scheduled to arrive.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avg_price_per_room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Average price per room for the reservation.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2290199"/>
                  </a:ext>
                </a:extLst>
              </a:tr>
              <a:tr h="95044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no_of_children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Number of children in the reservation.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type_of_meal_plan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Meal plan chosen by the guests </a:t>
                      </a: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onsolas"/>
                        </a:rPr>
                        <a:t>booking_status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Current status of the reservation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7400448"/>
                  </a:ext>
                </a:extLst>
              </a:tr>
              <a:tr h="695447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room_type_reserved</a:t>
                      </a:r>
                      <a:r>
                        <a:rPr lang="en-US" sz="14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listo MT"/>
                        </a:rPr>
                        <a:t>: The type of room reserved by the guests.</a:t>
                      </a:r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96039" marR="72029" marT="48019" marB="480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6467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553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AF0EB-DCB9-3CAF-696B-5FA41B3C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9" y="914400"/>
            <a:ext cx="3453844" cy="146304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Arrival_Date column Inconsistency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6B6573-3EF8-DFF0-B25B-EE823280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2022" y="1014984"/>
            <a:ext cx="6614593" cy="1362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Arrival_date</a:t>
            </a:r>
            <a:r>
              <a:rPr lang="en-US" dirty="0"/>
              <a:t> had date in two different formats in string data type which is first changed to same format string then changed data type to date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7C10D4C-8DED-200E-3237-3345F3F2A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8F7F80F-9EDD-0EEA-B6D7-E116EBA4F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2497143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50D2D57-1687-D61A-C53C-103226FA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699" y="2512742"/>
            <a:ext cx="9287771" cy="434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26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60F8CC0-3D0C-B1E6-BED4-6ED11C466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121" b="-1"/>
          <a:stretch/>
        </p:blipFill>
        <p:spPr>
          <a:xfrm>
            <a:off x="756967" y="583519"/>
            <a:ext cx="10634932" cy="38277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02AB8A-F5AF-083A-BB3D-7BE12EB57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total number of reservations in the dataset?</a:t>
            </a:r>
          </a:p>
        </p:txBody>
      </p:sp>
    </p:spTree>
    <p:extLst>
      <p:ext uri="{BB962C8B-B14F-4D97-AF65-F5344CB8AC3E}">
        <p14:creationId xmlns:p14="http://schemas.microsoft.com/office/powerpoint/2010/main" val="308943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6FD19EA-EB95-F672-24E2-917A966C7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Which meal plan is the most popular among guests?</a:t>
            </a:r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3382208-E898-6CA5-7F3D-3331C3701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4833" y="539064"/>
            <a:ext cx="10380451" cy="4158392"/>
          </a:xfrm>
        </p:spPr>
      </p:pic>
    </p:spTree>
    <p:extLst>
      <p:ext uri="{BB962C8B-B14F-4D97-AF65-F5344CB8AC3E}">
        <p14:creationId xmlns:p14="http://schemas.microsoft.com/office/powerpoint/2010/main" val="17856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839AE3D-7D51-CEB3-E592-C0C5FAD2B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3501"/>
          <a:stretch/>
        </p:blipFill>
        <p:spPr>
          <a:xfrm>
            <a:off x="800100" y="712915"/>
            <a:ext cx="10591800" cy="3842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D5EE00-F686-F331-52BF-9FA3A214D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is the average price per room for reservations involving children?</a:t>
            </a:r>
          </a:p>
        </p:txBody>
      </p:sp>
    </p:spTree>
    <p:extLst>
      <p:ext uri="{BB962C8B-B14F-4D97-AF65-F5344CB8AC3E}">
        <p14:creationId xmlns:p14="http://schemas.microsoft.com/office/powerpoint/2010/main" val="1555357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D821275-8463-A16D-9278-58E9488F1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06" t="166" r="9655" b="-2"/>
          <a:stretch/>
        </p:blipFill>
        <p:spPr>
          <a:xfrm>
            <a:off x="427175" y="912575"/>
            <a:ext cx="11353800" cy="33060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240B52-C040-6582-8B7D-976ACB853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How many reservations were made for the year 20XX?</a:t>
            </a:r>
          </a:p>
        </p:txBody>
      </p:sp>
    </p:spTree>
    <p:extLst>
      <p:ext uri="{BB962C8B-B14F-4D97-AF65-F5344CB8AC3E}">
        <p14:creationId xmlns:p14="http://schemas.microsoft.com/office/powerpoint/2010/main" val="396993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1830A0-A84A-BD74-03D8-5CF6E6D2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770" y="5852162"/>
            <a:ext cx="5965190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What is the most commonly booked room type?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2A9A9A9-ADA2-3507-887B-44CC55F9B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29" r="154"/>
          <a:stretch/>
        </p:blipFill>
        <p:spPr>
          <a:xfrm>
            <a:off x="1969770" y="485779"/>
            <a:ext cx="8831580" cy="5117095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69770" y="5719083"/>
            <a:ext cx="8229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91264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474</Words>
  <Application>Microsoft Office PowerPoint</Application>
  <PresentationFormat>Widescreen</PresentationFormat>
  <Paragraphs>40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Bierstadt</vt:lpstr>
      <vt:lpstr>Calisto MT</vt:lpstr>
      <vt:lpstr>Consolas</vt:lpstr>
      <vt:lpstr>Univers Condensed</vt:lpstr>
      <vt:lpstr>ChronicleVTI</vt:lpstr>
      <vt:lpstr>HOTEL RESERVATION ANALYSIS</vt:lpstr>
      <vt:lpstr>Problem Statement</vt:lpstr>
      <vt:lpstr>Dataset</vt:lpstr>
      <vt:lpstr>Arrival_Date column Inconsistency</vt:lpstr>
      <vt:lpstr>What is the total number of reservations in the dataset?</vt:lpstr>
      <vt:lpstr>Which meal plan is the most popular among guests?</vt:lpstr>
      <vt:lpstr>What is the average price per room for reservations involving children?</vt:lpstr>
      <vt:lpstr>How many reservations were made for the year 20XX?</vt:lpstr>
      <vt:lpstr>What is the most commonly booked room type?</vt:lpstr>
      <vt:lpstr>How many reservations fall on a weekend?</vt:lpstr>
      <vt:lpstr>What is the highest and lowest lead time for reservations?</vt:lpstr>
      <vt:lpstr>What is the most common market segment type for reservations?</vt:lpstr>
      <vt:lpstr>How many reservations have a booking status of "Confirmed"?</vt:lpstr>
      <vt:lpstr>What is the total number of adults and children across all reservations?</vt:lpstr>
      <vt:lpstr>What is the average number of weekend nights for reservations involving children?</vt:lpstr>
      <vt:lpstr>How many reservations were made in each month of the year?</vt:lpstr>
      <vt:lpstr>What is the average number of nights spent by guests for each room  type?</vt:lpstr>
      <vt:lpstr>For reservations involving children, what is the most common room type, and what is the average price for that room type?</vt:lpstr>
      <vt:lpstr>Find the market segment type that generates the highest average price per room.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TALAL MANSHOOR</cp:lastModifiedBy>
  <cp:revision>304</cp:revision>
  <dcterms:created xsi:type="dcterms:W3CDTF">2024-06-23T05:24:11Z</dcterms:created>
  <dcterms:modified xsi:type="dcterms:W3CDTF">2024-06-24T05:31:49Z</dcterms:modified>
</cp:coreProperties>
</file>

<file path=docProps/thumbnail.jpeg>
</file>